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</a:p>
        </p:txBody>
      </p:sp>
      <p:sp>
        <p:nvSpPr>
          <p:cNvPr id="2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</a:p>
        </p:txBody>
      </p:sp>
      <p:sp>
        <p:nvSpPr>
          <p:cNvPr id="25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25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25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638BAC4-33CF-40B1-AC1D-9067AFFF085D}" type="slidenum">
              <a:rPr lang="pl-PL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67FA5B6-2190-4CC5-9546-3D5B4D81EC04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1662DE0-BB69-473E-9B54-6BA60E7C1421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10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337444F-8AB6-4189-B6AE-9FFB9FA457BD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11</a:t>
            </a:fld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AE713A8-6D89-4879-914D-B64C524BA5BE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12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99B24A9-EE47-4924-A3AD-D421B4780FF1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13</a:t>
            </a:fld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685800" y="4343400"/>
            <a:ext cx="5481360" cy="4109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624EBBA-5A41-4730-9DC1-AFA6CAEF15A0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15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685800" y="4343400"/>
            <a:ext cx="5481360" cy="4109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CF27001B-7371-46B3-9D5C-6C96E130E211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16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685800" y="4343400"/>
            <a:ext cx="5481360" cy="4109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5DAA9AFC-B8AF-48D9-A739-98347994E0BD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17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685800" y="4343400"/>
            <a:ext cx="5481360" cy="4109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B05BE2B5-5AF3-4DED-9232-66288551E987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18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6237AD8-4478-4DB7-8337-381C8569D7B3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19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698140A9-E174-4F49-A081-009DDFF2E951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20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CB9FA424-9DEB-49F0-85A2-991622B9D205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2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C3301F72-7679-4686-B7DE-938905F578DB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21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46D6B4B-337B-4B30-AE6B-8E64F49852D9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22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685800" y="4343400"/>
            <a:ext cx="5481360" cy="4109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D2193F9E-8909-4EF6-A2E8-B98E31FFE57C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24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B9F57062-3C8E-4167-8005-AF5F982E0782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3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D9CEE687-7D8B-4006-952F-50CDD5D47E91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4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83B3555A-CC11-4F49-9343-7E17DC9A37FA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5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6003CF55-EE85-4B4E-9113-6D99A30F644E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6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F128E0D2-75EB-4DB5-8608-968DE5063D24}" type="slidenum">
              <a:rPr lang="pl-PL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6</a:t>
            </a:fld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9DD82B1-FB02-4699-BCAC-D3A91A835D94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7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321559E7-1565-44F4-BF3C-489410532B9E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8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3884760" y="8685360"/>
            <a:ext cx="2958840" cy="444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EBE95A0-977E-4733-A22C-581FF5EFBFD1}" type="slidenum">
              <a:rPr lang="pl-PL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9</a:t>
            </a:fld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pl-PL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0C059181-F479-4080-B232-677BB8951B84}" type="slidenum">
              <a:rPr lang="pl-PL" sz="13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.walbrzych.p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0" y="2276640"/>
            <a:ext cx="9143640" cy="84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30000"/>
              </a:lnSpc>
            </a:pPr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1692360" y="5881680"/>
            <a:ext cx="5471640" cy="70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411120" y="2160720"/>
            <a:ext cx="8227800" cy="19220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 err="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Gminny</a:t>
            </a:r>
            <a:r>
              <a:rPr lang="en-GB" sz="3600" b="1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Program </a:t>
            </a:r>
            <a:r>
              <a:rPr lang="en-GB" sz="3600" b="1" strike="noStrike" spc="-1" dirty="0" err="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Rewitalizacji</a:t>
            </a:r>
            <a:r>
              <a:rPr lang="en-GB" sz="3600" b="1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3600" b="1" strike="noStrike" spc="-1" dirty="0" err="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Miasta</a:t>
            </a:r>
            <a:r>
              <a:rPr lang="en-GB" sz="3600" b="1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3600" b="1" strike="noStrike" spc="-1" dirty="0" err="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Wałbrzycha</a:t>
            </a:r>
            <a:r>
              <a:rPr lang="en-GB" sz="3600" b="1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
 </a:t>
            </a:r>
            <a:r>
              <a:rPr lang="en-GB" sz="3600" b="1" strike="noStrike" spc="-1" dirty="0" err="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na</a:t>
            </a:r>
            <a:r>
              <a:rPr lang="en-GB" sz="3600" b="1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3600" b="1" strike="noStrike" spc="-1" dirty="0" err="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lata</a:t>
            </a:r>
            <a:r>
              <a:rPr lang="en-GB" sz="3600" b="1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2016 – 2025 
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Przygotowanie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Gminnego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Programu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Rewitalizacji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Miasta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Wałbrzycha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na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lata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2016-202</a:t>
            </a:r>
            <a:r>
              <a:rPr lang="pl-PL" sz="200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5 </a:t>
            </a:r>
            <a:r>
              <a:rPr lang="en-GB" sz="200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jest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współfinansowane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ze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środków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Programu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Operacyjnego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Pomoc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Techniczna</a:t>
            </a:r>
            <a:r>
              <a:rPr lang="en-GB" sz="2000" b="1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4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Obraz 4"/>
          <p:cNvPicPr/>
          <p:nvPr/>
        </p:nvPicPr>
        <p:blipFill>
          <a:blip r:embed="rId3" cstate="print"/>
          <a:stretch/>
        </p:blipFill>
        <p:spPr>
          <a:xfrm>
            <a:off x="3564000" y="2565360"/>
            <a:ext cx="2053800" cy="1642680"/>
          </a:xfrm>
          <a:prstGeom prst="rect">
            <a:avLst/>
          </a:prstGeom>
          <a:ln w="9360">
            <a:noFill/>
          </a:ln>
        </p:spPr>
      </p:pic>
      <p:pic>
        <p:nvPicPr>
          <p:cNvPr id="257" name="Obraz 256"/>
          <p:cNvPicPr/>
          <p:nvPr/>
        </p:nvPicPr>
        <p:blipFill>
          <a:blip r:embed="rId4" cstate="print"/>
          <a:stretch/>
        </p:blipFill>
        <p:spPr>
          <a:xfrm>
            <a:off x="72360" y="5604480"/>
            <a:ext cx="9143640" cy="125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57200" y="268200"/>
            <a:ext cx="8226000" cy="1395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Podsumowanie konsultacji społecznych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395280" y="1413000"/>
            <a:ext cx="8287920" cy="50382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43080" indent="-333000" algn="just">
              <a:lnSpc>
                <a:spcPct val="9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Uwagi, które wpłynęły podczas procesu konsultacji społecznych dotyczyły przede wszystkim: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9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Rezygnacja z partnerstwa (69 uwag)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9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Rezygnacja z przystąpienia do programu (22 uwagi)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90000"/>
              </a:lnSpc>
            </a:pPr>
            <a:r>
              <a:rPr lang="en-GB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*</a:t>
            </a:r>
            <a:r>
              <a:rPr lang="en-GB" sz="14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przyczyna:</a:t>
            </a:r>
            <a:r>
              <a:rPr lang="en-GB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zwiększenie nakładu na fundusz remontowy oraz potrzeba zaciągnięcia kredytu inwestycyjnego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9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Zmiana zakresu zadań/prac (10 uwag)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9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Zmiana wartości projektu (13 uwag)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90000"/>
              </a:lnSpc>
            </a:pPr>
            <a:r>
              <a:rPr lang="en-GB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*</a:t>
            </a:r>
            <a:r>
              <a:rPr lang="en-GB" sz="14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przyczyna: </a:t>
            </a:r>
            <a:r>
              <a:rPr lang="en-GB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zwiększenie kosztu inwestycji, ograniczenia zakresu planowanych do wykonania prac, zwiększenie zakresu robót, zmiana kwoty z szacowanej na kosztorysową, pojawienie się dodatkowych kosztów wynikających z potrzeby wykonania studium wykonalności i wniosku aplikacyjnego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9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 Błąd pisarski w treści dokumentu (17 uwag)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9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Uzupełnienie nazwy Wnioskodawcy (3 uwagi)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9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Zmiany zapisów w treści dokumentu (10 uwag) – </a:t>
            </a: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autopoprawki</a:t>
            </a: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9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*</a:t>
            </a:r>
            <a:r>
              <a:rPr lang="en-GB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przyczyna: uzupełnienia, poprawa spójności i przejrzystości dokumentu oraz błędy pisarskie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9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539640" y="620640"/>
            <a:ext cx="8226000" cy="58593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20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Opiniowanie GPR Wałbrzycha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r>
              <a:rPr lang="en-GB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w ramach procedury zbierania opinii, do 29 podmiotów zostało przesłane pismo z prośbą o zaopiniowanie projektu GPR Wałbrzycha,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r>
              <a:rPr lang="en-GB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do UM W-cha łącznie wpłynęło 16 opinii do projektu GPR Wałbrzycha,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en-GB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łącznie w odpowiedzi uzyskano 16 opinii, żaden z podmiotów nie wydał negatywnej opinii na 	temat przekazanego projektu, zaś 7 podmiotów wniosło dodatkowe uwagi.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/>
            <a:r>
              <a:rPr lang="en-GB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-uwzględniono wszystkie uwagi pochodzące od: Miejskiej Komisji Urbanistyczno-Achitektonicznej, Orange Polska S.A., Urzędu Marszałkowskiego Województwa Dolnośląskiego Departament Rozwoju Regionalnego, Nadleśnictwa Wałbrzych z siedzibą w Boguszowie-Gorcach, Komendy Miejskiej Państwowej Straży Pożarnej w Wałbrzychu, Regionalnego Zarządu Gospodarki Wodnej we Wrocławiu, Wałbrzyskiego Przedsiębiorstwa Wodociągów i Kanalizacji Sp. z o.o.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Strategiczna Ocena Oddziaływania na Środowisko GPR Wałbrzycha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r>
              <a:rPr lang="en-GB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-Regionalny Dyrektor Ochrony Środowiska wydał decyzję o odstąpieniu od przeprowadzania Strategicznej Oceny Oddziaływania na Środowisko GPR Wałbrzycha.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Konsultacje projektu Uchwały  z Gminną Radą Działalności Pożytku Publicznego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r>
              <a:rPr lang="en-GB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konsultacje przeprowadzone zostały od  28 września do 12 października 2016 r. przy pomocy formularza elektronicznego umieszczonego na stronie internetowej </a:t>
            </a:r>
            <a:r>
              <a:rPr lang="en-GB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  <a:hlinkClick r:id="rId3"/>
              </a:rPr>
              <a:t>www.um.walbrzych.pl</a:t>
            </a:r>
            <a:r>
              <a:rPr lang="en-GB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,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r>
              <a:rPr lang="en-GB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w wyniku przeprowadzonych konsultacji społecznych nie wniesiono uwag, propozycji, 	wniosków</a:t>
            </a:r>
            <a:r>
              <a:rPr lang="en-GB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.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324000" y="260280"/>
            <a:ext cx="8226000" cy="1395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26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GPR – struktura dokumentu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468360" y="1341360"/>
            <a:ext cx="8226000" cy="4568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43080" indent="-33300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1. Metodyka diagnozy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2. Szczegółowa diagnoza obszaru rewitalizacji Miasta Wałbrzycha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3. Wizja, cele I kierunki działań podobszarów rewitalizacji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4. Opis przedsięwzięć rewitalizacyjnych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5. Realizacja zasady partycypacji I partnerstwa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6. Opis powiązań gminnego programu rewitalizacji z dokumentami strategicznymi gminy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7. Określenie niezbędnych zmian w uchwałach podejmowanych w trybie ustawy z dnia 21 czerwca 2001 r. o ochronie praw lokatorów, mieszkaniowym zasobie gminy i o zmianie kodeksu cywilnego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8. Sposób realizacji Gminnego Programu Rewitalizacji Miasta Wałbrzycha 
w zakresie planowania i zagospodarowania przestrzennego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9. System zarządzania, monitorowania i oceny Gminnego Programu Rewitalizacji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10. Załączniki (listy przedsięwzięć rewitalizacyjnych)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468360" y="260280"/>
            <a:ext cx="8224560" cy="10807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Gminny Program Rewitalizacji 2016 - 2025</a:t>
            </a:r>
            <a:r>
              <a:rPr lang="en-GB" sz="4200" strike="noStrike" spc="-1">
                <a:solidFill>
                  <a:srgbClr val="FF9553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324000" y="1341360"/>
            <a:ext cx="8224560" cy="5017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43080" indent="-334440"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WIZJA 					</a:t>
            </a:r>
            <a:r>
              <a:rPr lang="en-GB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CELE REWITALIZACJI ORAZ KIERUNKI DZIAŁAŃ</a:t>
            </a:r>
            <a:endParaRPr lang="en-GB" sz="3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endParaRPr lang="en-GB" sz="3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									</a:t>
            </a:r>
            <a:endParaRPr lang="en-GB" sz="3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									</a:t>
            </a:r>
            <a:endParaRPr lang="en-GB" sz="3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							</a:t>
            </a:r>
            <a:r>
              <a:rPr lang="en-GB" sz="1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LISTA </a:t>
            </a:r>
            <a:r>
              <a:rPr lang="en-GB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PROJEKTÓW A</a:t>
            </a:r>
            <a:endParaRPr lang="en-GB" sz="3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							</a:t>
            </a:r>
            <a:r>
              <a:rPr lang="en-GB" sz="1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LISTA </a:t>
            </a:r>
            <a:r>
              <a:rPr lang="en-GB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PROJEKTÓW B</a:t>
            </a:r>
            <a:endParaRPr lang="en-GB" sz="3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endParaRPr lang="en-GB" sz="3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1332000" y="1341360"/>
            <a:ext cx="975960" cy="485280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B8FF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4"/>
          <p:cNvSpPr/>
          <p:nvPr/>
        </p:nvSpPr>
        <p:spPr>
          <a:xfrm>
            <a:off x="4932360" y="1916280"/>
            <a:ext cx="485280" cy="791640"/>
          </a:xfrm>
          <a:prstGeom prst="downArrow">
            <a:avLst>
              <a:gd name="adj1" fmla="val 50000"/>
              <a:gd name="adj2" fmla="val 40768"/>
            </a:avLst>
          </a:prstGeom>
          <a:solidFill>
            <a:srgbClr val="00B8FF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Obraz 289"/>
          <p:cNvPicPr/>
          <p:nvPr/>
        </p:nvPicPr>
        <p:blipFill>
          <a:blip r:embed="rId3" cstate="print"/>
          <a:stretch/>
        </p:blipFill>
        <p:spPr>
          <a:xfrm>
            <a:off x="144000" y="2088000"/>
            <a:ext cx="3960000" cy="462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8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Wizja obszaru rewitalizacji Wałbrzycha 
po 2025 roku:</a:t>
            </a:r>
            <a:r>
              <a:rPr lang="en-GB" sz="4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</p:txBody>
      </p:sp>
      <p:sp>
        <p:nvSpPr>
          <p:cNvPr id="292" name="TextShape 2"/>
          <p:cNvSpPr txBox="1"/>
          <p:nvPr/>
        </p:nvSpPr>
        <p:spPr>
          <a:xfrm>
            <a:off x="467544" y="1340768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 sz="1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lang="en-GB" sz="1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Obszar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rewitalizacji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miasta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Wałbrzycha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jest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miejscem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wyrównanych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szans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przyjaznym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bezpiecznym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o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estetycznej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przestrzeni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publicznej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 
W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obszarze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rewitalizacji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nastąpiła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poprawa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warunków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zamieszkania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</a:t>
            </a:r>
          </a:p>
          <a:p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między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innymi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dzięki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podniesieniu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jakości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infrastruktury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publicznej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poprawie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stanu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technicznego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budynków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mieszkalnych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</a:p>
          <a:p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obszarze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zdegradowanym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zniwelowany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został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problem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zanieczyszczenia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atmosfery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dzięki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licznym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inwestycjom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ograniczającym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zanieczyszczenie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środowiska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Termomodernizacje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likwidacja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źródeł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niskiej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emisji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w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obrębie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zabudowy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mieszkaniowej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pozwoliły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obniżenie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kosztów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użytkowania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mieszkań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oraz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przyczyniły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się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do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estetyzacji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przestrzeni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poprawy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jakości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powietrza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</a:p>
          <a:p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Modernizacje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przestrzeni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publicznej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likwidacja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barier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architektonicznych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wpłynęły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wzrost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bezpieczeństwa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mieszkańców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oraz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atrakcyjność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osiedleńczą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obszaru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rewitalizacji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</a:t>
            </a:r>
          </a:p>
          <a:p>
            <a:endParaRPr lang="en-GB" sz="1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Zrewitalizowany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obszar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sprzyja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oddolnym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inicjatywom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jego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mieszkańcy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coraz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bardziej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aktywni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otwarci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współpracę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Dzięki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licznym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mikroprzedsięwzięciom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umacnia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się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również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więź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lokalna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
a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wałbrzyszanie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mają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poczucie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współodpowiedzialności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</a:p>
          <a:p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swoje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otoczenie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przestrzeń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publiczną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</a:p>
          <a:p>
            <a:endParaRPr lang="en-GB" sz="1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Obszar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rewitalizacji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daje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możliwości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rozwoju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mieszkańcy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mają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dostęp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do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oferty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edukacyjnej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najwyższym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poziomie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
w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bardzo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dobrze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rozwiniętego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szkolnictwa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zawodowego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Coraz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silniejsze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tutejsze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mikroprzedsiębiorstwa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Zapewnione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stabilne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miejsca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pracy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</a:p>
          <a:p>
            <a:endParaRPr lang="en-GB" sz="1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Osobom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wymagającym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wsparcia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zapewniona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jest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odpowiednia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pomoc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nie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tylko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instytucjonalna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rozwija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się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także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wolontariat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coraz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prężniej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działają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organizacje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pozarządowe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</a:t>
            </a:r>
          </a:p>
          <a:p>
            <a:endParaRPr lang="en-GB" sz="1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Mieszkańcy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obszaru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dumni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swojego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pochodzenia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dbają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dziedzictwo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kulturowe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poprzez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budują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pozytywny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wizerunek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Miasta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
do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którego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warto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przyjechać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w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którym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dobrze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jest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żyć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
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Dużym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atutem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zadbane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tereny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zielone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</a:p>
          <a:p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oraz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rozwinięta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oferta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kulturalna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rekreacyjna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</a:t>
            </a:r>
          </a:p>
          <a:p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Pozytywne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efekty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rewitalizacji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oddziałują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inne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obszary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Miasta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ich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Mieszkańców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</a:p>
          <a:p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Dzięki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temu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Wałbrzych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Wałbrzyszanie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umacniają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się</a:t>
            </a:r>
            <a:r>
              <a:rPr lang="en-GB" sz="1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</a:p>
          <a:p>
            <a:endParaRPr lang="en-GB" sz="10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68360" y="260280"/>
            <a:ext cx="8224560" cy="10807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Gminny Program Rewitalizacji 2016 - 2025</a:t>
            </a:r>
            <a:r>
              <a:rPr lang="en-GB" sz="4200" strike="noStrike" spc="-1">
                <a:solidFill>
                  <a:srgbClr val="FF9553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324000" y="1341360"/>
            <a:ext cx="8224560" cy="5017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43080" indent="-334440">
              <a:lnSpc>
                <a:spcPct val="100000"/>
              </a:lnSpc>
            </a:pPr>
            <a:r>
              <a:rPr lang="en-GB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Cel 1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800" b="1" strike="noStrike" spc="-1">
                <a:solidFill>
                  <a:srgbClr val="00CC99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Wzrost aktywności, zaradności i poczucia współodpowiedzialności wśród mieszkańców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Kierunki działań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	wspieranie inicjatyw oddolnych i wszelkich form aktywności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	tworzenie przestrzeni działalności dla organizacji pozarządowych, współpraca instytucji i liderów lokalnych na rzecz osób narażonych wykluczeniem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	uruchomienie systemu mikrograntów dla lokalnych społeczności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	zapobieganie i redukcja negatywnych zjawisk społecznych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	współpraca międzysektorowa na rzecz mieszkańców obszaru rewitalizacji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	rozwój kompetencji społecznych, wspieranie działalności organizacji prospołecznych i  wzmacnianie lokalnego kapitału ludzkiego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	budowanie zaufania we własne siły, rozwój zakresu i poprawy jakości usług publicznych.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68360" y="260280"/>
            <a:ext cx="8224560" cy="10807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Gminny Program Rewitalizacji 2016 – 2025 </a:t>
            </a:r>
            <a:r>
              <a:rPr lang="en-GB" sz="4200" strike="noStrike" spc="-1">
                <a:solidFill>
                  <a:srgbClr val="FF9553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324000" y="1341360"/>
            <a:ext cx="8224560" cy="5017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43080" indent="-334440">
              <a:lnSpc>
                <a:spcPct val="100000"/>
              </a:lnSpc>
            </a:pPr>
            <a:r>
              <a:rPr lang="en-GB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Cel 2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800" b="1" strike="noStrike" spc="-1">
                <a:solidFill>
                  <a:srgbClr val="00CC9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Wysoka jakość przestrzeni publicznej i poprawa warunków zamieszkania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Kierunki działań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-</a:t>
            </a:r>
            <a:r>
              <a:rPr lang="en-GB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 	</a:t>
            </a: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poprawa jakości zamieszkania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- 	adaptacja, uzupełnienie i przebudowanie systemu usług dla ludności oraz zachowanie atrakcyjności istniejącej tkanki miejskiej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- 	poprawa jakości drobnej infrastruktury publicznej, uzupełnianie i modernizacja oświetlenia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- 	odnowa i utrzymanie terenów zielonych i rekreacyjnych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- 	poprawa jakości komunikacji publicznej i jakości infrastruktury komunikacyjnej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-	dostosowanie obiektów do pełnienia nowych funkcji społecznych, kulturalnych, edukacyjnych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- 	kształtowanie pozytywnego wizerunku obszaru rewitalizacji.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7200" y="268200"/>
            <a:ext cx="8224560" cy="9284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Gminny Program Rewitalizacji 2016 – 2025 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324000" y="1341360"/>
            <a:ext cx="8224560" cy="5017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43080" indent="-334440">
              <a:lnSpc>
                <a:spcPct val="100000"/>
              </a:lnSpc>
            </a:pPr>
            <a:r>
              <a:rPr lang="en-GB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Cel 3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r>
              <a:rPr lang="en-GB" sz="1800" b="1" strike="noStrike" spc="-1">
                <a:solidFill>
                  <a:srgbClr val="00CC9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Stymulowanie rozwoju osobistego i gospodarczego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Microsoft YaHei"/>
              </a:rPr>
              <a:t>Kierunki działań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	dostosowanie warunków kształcenia do potrzeb nowoczesnej gospodarki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	zwiększenie kompetencji zawodowych młodych ludzi wchodzących na rynek pracy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	rozwój przedsiębiorczości społecznej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	poprawa warunków i poziomu kształcenia, tworzenie i rozwijanie stref aktywności gospodarczej dla lokalnych przedsiębiorców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zapewnienie dobrego poziomu dostępu do usług (podstawowych, społecznych, transportu zbiorowego)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4440"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	utrzymanie i rozwój ulg i zwolnień dla przedsiębiorców.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457200" y="268200"/>
            <a:ext cx="8226000" cy="1395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6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Listy przedsięwzięć rewitalizacyjnych  – przykłady</a:t>
            </a:r>
            <a:r>
              <a:rPr lang="en-GB" sz="4200" strike="noStrike" spc="-1">
                <a:solidFill>
                  <a:srgbClr val="FF9553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395280" y="1484280"/>
            <a:ext cx="8226000" cy="4568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43080" indent="-333000" algn="just">
              <a:lnSpc>
                <a:spcPct val="100000"/>
              </a:lnSpc>
            </a:pPr>
            <a:r>
              <a:rPr lang="en-GB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Propozycje projektowe będące odpowiedzią na zidentyfikowane projekty: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10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300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en-GB" sz="16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Sfera społeczna: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5244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„Adaptacja i remont Centrum Aktywności Socjalnej” – planowany do realizacji na podobszarze Podgórze.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5244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„Świadomy Obywatel – lokomotywa społeczności lokalnej” – planowany do realizacji na podobszarze Stary Zdrój, Nowe Miasto i Podgórze.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5244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„Aktywni seniorzy – aktywna społeczność” – planowany do realizacji na całym obszarze rewitalizacji.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5244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„Remont, przebudowa i nadbudowa budynku Hufca ZHP Ziemi Wałbrzyskiej na Centrum Harcerskiego Wolontariatu i Domu Harcerza”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5244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„Młodzieżowy Instytut Filmowy Kopernik”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5244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„Kreatywny Maluch. Warsztaty dla dzieci z muzyką w tle”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457200" y="268200"/>
            <a:ext cx="8226000" cy="1395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6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Listy przedsięwzięć rewitalizacyjnych  – przykłady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468360" y="1773360"/>
            <a:ext cx="8226000" cy="4568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80880" indent="-371160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826920" y="1557360"/>
            <a:ext cx="7575120" cy="439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pl-PL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Propozycje projektowe będące odpowiedzią na zidentyfikowane projekty: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33300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pl-PL" sz="16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Sfera gospodarcza</a:t>
            </a:r>
            <a:r>
              <a:rPr lang="pl-PL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: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„Zawodowy Dolny Śląsk”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„Czas na zawodowców – innowacyjne wyposażenie wałbrzyskich szkół zawodowych”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„Wspieranie sektora ekonomii społecznej na terenie Wałbrzycha”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pl-PL" sz="16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Sfera środowiskowa: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„Przebudowa i modernizacja dróg lokalnych”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Projekty związane z termomodernizacją budynków (wielorodzinnych mieszkalnych oraz użyteczności publicznej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1"/>
          <p:cNvPicPr/>
          <p:nvPr/>
        </p:nvPicPr>
        <p:blipFill>
          <a:blip r:embed="rId3" cstate="print"/>
          <a:stretch/>
        </p:blipFill>
        <p:spPr>
          <a:xfrm>
            <a:off x="324000" y="1413000"/>
            <a:ext cx="3047760" cy="4570200"/>
          </a:xfrm>
          <a:prstGeom prst="rect">
            <a:avLst/>
          </a:prstGeom>
          <a:ln w="9360">
            <a:noFill/>
          </a:ln>
        </p:spPr>
      </p:pic>
      <p:sp>
        <p:nvSpPr>
          <p:cNvPr id="259" name="CustomShape 1"/>
          <p:cNvSpPr/>
          <p:nvPr/>
        </p:nvSpPr>
        <p:spPr>
          <a:xfrm>
            <a:off x="250920" y="549360"/>
            <a:ext cx="4608000" cy="410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882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                  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250920" y="4005360"/>
            <a:ext cx="4608000" cy="136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TextShape 3"/>
          <p:cNvSpPr txBox="1"/>
          <p:nvPr/>
        </p:nvSpPr>
        <p:spPr>
          <a:xfrm>
            <a:off x="457200" y="268200"/>
            <a:ext cx="8227800" cy="8568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GPR - podstawa prawna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TextShape 4"/>
          <p:cNvSpPr txBox="1"/>
          <p:nvPr/>
        </p:nvSpPr>
        <p:spPr>
          <a:xfrm>
            <a:off x="3348000" y="1341360"/>
            <a:ext cx="5579640" cy="4868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43080" indent="-331560">
              <a:lnSpc>
                <a:spcPct val="90000"/>
              </a:lnSpc>
            </a:pPr>
            <a:r>
              <a:rPr lang="en-GB" sz="1800" b="1" i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Ustawa o rewitalizacji </a:t>
            </a:r>
            <a:r>
              <a:rPr lang="en-GB" sz="1800" i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– Ministerstwo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r>
              <a:rPr lang="en-GB" sz="1800" i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Infrastruktury i Rozwoju, październik 2015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r>
              <a:rPr lang="en-GB" sz="1800" b="1" i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Wytyczne w zakresie rewitalizacji w programach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r>
              <a:rPr lang="en-GB" sz="1800" b="1" i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operacyjnych na lata 2014-2020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r>
              <a:rPr lang="en-GB" sz="1800" i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- Ministerstwo Infrastruktury i Rozwoju, lipiec 2015</a:t>
            </a:r>
            <a:r>
              <a:rPr lang="en-GB" sz="1500" i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r>
              <a:rPr lang="en-GB" sz="15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Wymagania wynikające z ww. dokumentów: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r>
              <a:rPr lang="en-GB" sz="15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*	</a:t>
            </a:r>
            <a:r>
              <a:rPr lang="en-GB" sz="15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Sfery i obszary problemowe wymagające analizy, obowiązkowo występujące problemy z zakresu sfery społecznej,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lang="en-GB" sz="15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Obszar zdegradowany i rewitalizacji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100000"/>
              </a:lnSpc>
            </a:pPr>
            <a:r>
              <a:rPr lang="en-GB" sz="15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	– max. zasięg 20% powierzchni gminy i 30% ludności,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31560">
              <a:lnSpc>
                <a:spcPct val="90000"/>
              </a:lnSpc>
            </a:pPr>
            <a:r>
              <a:rPr lang="en-GB" sz="15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* 	</a:t>
            </a:r>
            <a:r>
              <a:rPr lang="en-GB" sz="15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Uspołecznienie procesu rewitalizacji.</a:t>
            </a:r>
            <a:r>
              <a:rPr lang="en-GB" sz="15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3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3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13000"/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457200" y="268200"/>
            <a:ext cx="8226000" cy="1395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6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Listy przedsięwzięć rewitalizacyjnych  – przykłady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468360" y="1773360"/>
            <a:ext cx="8226000" cy="4568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80880" indent="-371160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611280" y="1557360"/>
            <a:ext cx="7791120" cy="43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pl-PL" sz="16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Propozycje projektowe będące odpowiedzią na zidentyfikowane projekty: 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33300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pl-PL" sz="16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Sfera funkcjonalno – przestrzenna</a:t>
            </a:r>
            <a:r>
              <a:rPr lang="pl-PL" sz="16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: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„Ograniczenie niskiej emisji poprzez wprowadzenie zrównoważonej </a:t>
            </a:r>
            <a:r>
              <a:rPr lang="pl-PL" sz="16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mobilności </a:t>
            </a:r>
            <a:r>
              <a:rPr lang="pl-PL" sz="16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miejskiej i podmiejskiej, polegającej na wybudowaniu centrum przesiadkowego Wałbrzych Plac na Rozdrożu oraz poprawie systemów zarządzania ruchem i energooszczędnym oświetleniem miejskim”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„Przebudowa i rozbudowa Placu Grunwaldzkiego wraz z przyległymi do niego ulicami w Wałbrzychu”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„Zagospodarowanie terenu parku Państwowej Wyższej Szkoły Zawodowej im. Angelusa </a:t>
            </a:r>
            <a:r>
              <a:rPr lang="pl-PL" sz="160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Silesiusa</a:t>
            </a:r>
            <a:r>
              <a:rPr lang="pl-PL" sz="16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w Wałbrzychu” 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„Rewitalizacja skwerów, podwórek”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7200" y="268200"/>
            <a:ext cx="8226000" cy="10728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6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Listy przedsięwzięć rewitalizacyjnych  – przykłady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826920" y="1557360"/>
            <a:ext cx="7867440" cy="49669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80880" indent="-371160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80000"/>
              </a:lnSpc>
            </a:pPr>
            <a:r>
              <a:rPr lang="en-GB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Sfera techniczna: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7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Remonty i odnowa części wspólnych wielorodzinnych budynków mieszkalnych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7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Poprawa efektywności energetycznej budynków użyteczności publicznej oraz wielorodzinnych budynków mieszkalnych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7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Zmiana sposobu ogrzewania budynków użyteczności publicznej/mieszkalnych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7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Wprowadzenie zrównoważonej mobilności miejskiej (zmniejszenie natężenia ruchu komunikacyjnego w centrum miasta i ograniczenie niskiej emisji)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7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Remonty, adaptacja, wyposażenie istniejących zdegradowanych budynków, obiektów zagospodarowania terenów i przestrzeni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7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Ochrona dziedzictwa kulturowego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7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Poprawa dostępności komunikacyjnej i bezpieczeństwa dzięki przebudowie istniejących dróg wraz z infrastrukturą towarzyszącą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0880" indent="-371160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en-GB" sz="17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Zagospodarowanie/poprawa estetyki  przestrzeni publicznej towarzyszącej zabudowie mieszkaniowej i terenów zieleni miejskiej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539640" y="1268280"/>
            <a:ext cx="8424360" cy="54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pl-PL" sz="16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Propozycje projektowe będące odpowiedzią na zidentyfikowane projekty: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14360" y="550800"/>
            <a:ext cx="8224560" cy="1393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Szacunkowe ramy finansowe Gminnego Programu Rewitalizacji Miasta Wałbrzycha (w PLN)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11" name="Table 2"/>
          <p:cNvGraphicFramePr/>
          <p:nvPr/>
        </p:nvGraphicFramePr>
        <p:xfrm>
          <a:off x="673200" y="2133720"/>
          <a:ext cx="7794360" cy="3034080"/>
        </p:xfrm>
        <a:graphic>
          <a:graphicData uri="http://schemas.openxmlformats.org/drawingml/2006/table">
            <a:tbl>
              <a:tblPr/>
              <a:tblGrid>
                <a:gridCol w="1626840"/>
                <a:gridCol w="1655640"/>
                <a:gridCol w="2481120"/>
                <a:gridCol w="2030760"/>
              </a:tblGrid>
              <a:tr h="1482480"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</a:pPr>
                      <a:r>
                        <a:rPr lang="pl-PL" sz="1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RODZAJ PROJEKTU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</a:pPr>
                      <a:r>
                        <a:rPr lang="pl-PL" sz="1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SZACUNKOWA WARTOŚĆ PROJEKTU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</a:pPr>
                      <a:r>
                        <a:rPr lang="pl-PL" sz="1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SZACUNKOWA WIELKOŚĆ ŚRODKÓW FINANSOWYCH ZE ŹRÓDEŁ PUBLICZNYCH (W TYM DOTACJE UE)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</a:pPr>
                      <a:r>
                        <a:rPr lang="pl-PL" sz="1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SZACUNKOWA WIELKOŚĆ ŚRODKÓW FINANSOWYCH ZE ŹRÓDEŁ PRYWATNYCH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75800"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</a:pPr>
                      <a:r>
                        <a:rPr lang="pl-PL" sz="1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PROJEKTY PODSTAWOWE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</a:pPr>
                      <a:r>
                        <a:rPr lang="pl-PL" sz="1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67 449 022,48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</a:pPr>
                      <a:r>
                        <a:rPr lang="pl-PL" sz="1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56 403 419,11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</a:pPr>
                      <a:r>
                        <a:rPr lang="pl-PL" sz="1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11 045 603,37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75800"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</a:pPr>
                      <a:r>
                        <a:rPr lang="pl-PL" sz="1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PROJEKTY UZUPEŁNIAJĄCE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</a:pPr>
                      <a:r>
                        <a:rPr lang="pl-PL" sz="1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266 727 643,69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</a:pPr>
                      <a:r>
                        <a:rPr lang="pl-PL" sz="1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122 869 222,60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</a:pPr>
                      <a:r>
                        <a:rPr lang="pl-PL" sz="1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egoe UI"/>
                          <a:ea typeface="Microsoft YaHei"/>
                        </a:rPr>
                        <a:t>84 143 791,12</a:t>
                      </a:r>
                      <a:endParaRPr lang="pl-PL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611280" y="0"/>
            <a:ext cx="7772040" cy="980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Autopoprawki do projektu GPR Wałbrzycha: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179280" y="981000"/>
            <a:ext cx="8569080" cy="55893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Zmieniono załącznik pn. Załącznik nr 1A_ Biały Kamień („mapy”),</a:t>
            </a:r>
            <a:endParaRPr lang="pl-PL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Dokonano korekty załącznika pn. lista B,</a:t>
            </a:r>
            <a:endParaRPr lang="pl-PL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Rozdział pn. „Metodyka diagnozy…” (str. 18) dodano zdanie „obiektami budowlanymi…”,</a:t>
            </a:r>
            <a:endParaRPr lang="pl-PL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Zmieniono cele na liście projektów A i B (tzw. „mieszkaniówka) na cel 1 i 2, </a:t>
            </a:r>
            <a:endParaRPr lang="pl-PL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Dołączono wskaźnik pn. „sposób oceny rezultatów” do listy projektów,</a:t>
            </a:r>
            <a:endParaRPr lang="pl-PL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Uzupełniono informacje o przedsięwzięciu na terenie poprzemysłowym (str.60 – podobszar Śródmieście),</a:t>
            </a:r>
            <a:endParaRPr lang="pl-PL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Dodano projekt inkubator przedsiębiorczości w treści dokumentu (str. 163) oraz w załączniku pn. Załącznik nr 2B (lista przedsięwzięć),</a:t>
            </a:r>
            <a:endParaRPr lang="pl-PL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Uzupełniono treść dokumentu (str. 198) o zdanie „system prowadzenia modyfikacji …”</a:t>
            </a:r>
            <a:endParaRPr lang="pl-PL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Dopisano wskaźnik „liczba osób korzystających z wyremontowanej infrastruktury” (str. 199),</a:t>
            </a:r>
            <a:endParaRPr lang="pl-PL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Dodano projekt do listy przedsięwzięć pn. „Adaptacja obiektów i terenu zabytkowego kompleksu kopalni Julia na cele kulturalne”,</a:t>
            </a:r>
            <a:endParaRPr lang="pl-PL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Zaktualizowano liczbę przedsięwzięć (22 projekty „miękkie”, 280 projektów infrastrukturalnych, łącznie – 302 projekty.   </a:t>
            </a:r>
            <a:endParaRPr lang="pl-PL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684360" y="2349360"/>
            <a:ext cx="7775280" cy="2653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Dziękuję za uwagę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Justyna Pichowicz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
Biuro ds. Rewitalizacji Miasta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Urząd Miejski w Wałbrzychu
rewitalizacja@um.walbrzych.pl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5" name="Picture 3"/>
          <p:cNvPicPr/>
          <p:nvPr/>
        </p:nvPicPr>
        <p:blipFill>
          <a:blip r:embed="rId3" cstate="print"/>
          <a:stretch/>
        </p:blipFill>
        <p:spPr>
          <a:xfrm>
            <a:off x="0" y="0"/>
            <a:ext cx="2050560" cy="1639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95280" y="620640"/>
            <a:ext cx="8227800" cy="52480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Etapy uchwalania Gminnego Programu Rewitalizacji:
</a:t>
            </a:r>
            <a:r>
              <a:rPr lang="en-GB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
1. Uchwała nr XIX/285/16 Rady Miejskiej Wałbrzycha z dnia 29.03.2016 r.  w sprawie wyznaczenia obszaru zdegradowanego i obszaru rewitalizacji Miasta Wałbrzycha </a:t>
            </a:r>
            <a:r>
              <a:rPr lang="en-GB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– diagnoza o zakresie dostosowanym do lokalnych uwarunkowań
</a:t>
            </a:r>
            <a:r>
              <a:rPr lang="en-GB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2. Uchwała nr XXIII/323/2016 Rady Miejskiej Wałbrzycha z dnia 31 maja 2016 r. w sprawie przystąpienia do opracowania Gminnego Programu Rewitalizacji Wałbrzycha na lata 2016 – 2025.
3. Uchwała w sprawie przyjęcia Gminnego Programu Rewitalizacji Miasta Wałbrzycha na lata 2016 – 2025 z dnia 18.10.2016 r. 
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57200" y="268200"/>
            <a:ext cx="8226000" cy="9284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Od obszaru zdegradowanego do obszaru rewitalizacji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Picture 2"/>
          <p:cNvPicPr/>
          <p:nvPr/>
        </p:nvPicPr>
        <p:blipFill>
          <a:blip r:embed="rId3" cstate="print"/>
          <a:stretch/>
        </p:blipFill>
        <p:spPr>
          <a:xfrm>
            <a:off x="395280" y="981000"/>
            <a:ext cx="8370360" cy="521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457200" y="268200"/>
            <a:ext cx="8229240" cy="1398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marL="484200">
              <a:lnSpc>
                <a:spcPct val="100000"/>
              </a:lnSpc>
            </a:pPr>
            <a:r>
              <a:rPr lang="en-GB" sz="38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Obszar rewitalizacji Wałbrzycha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447840" indent="-369360" algn="ctr">
              <a:lnSpc>
                <a:spcPct val="100000"/>
              </a:lnSpc>
            </a:pPr>
            <a:r>
              <a:rPr lang="en-GB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   Obszar o łącznej powierzchni 4 163 420 m2 
(4,9% powierzchni miasta), 
zamieszkały przez 31.761 osób, 
co stanowi 28,4% mieszkańców miasta. 
Obszar rewitalizacji podzielony jest 
na 6 podobszarów, 
obejmujących najbardziej zdegradowane 
części dzielnic: 
</a:t>
            </a:r>
            <a:r>
              <a:rPr lang="en-GB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Biały Kamień, Stary Zdrój, Śródmieście, 
Sobięcin, Nowe Miasto, Podgórze.</a:t>
            </a:r>
            <a:r>
              <a:rPr lang="en-GB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 rot="16200000">
            <a:off x="7075440" y="-2328120"/>
            <a:ext cx="15480" cy="5022360"/>
          </a:xfrm>
          <a:prstGeom prst="bentConnector3">
            <a:avLst>
              <a:gd name="adj1" fmla="val 1702699"/>
            </a:avLst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"/>
          <p:cNvSpPr/>
          <p:nvPr/>
        </p:nvSpPr>
        <p:spPr>
          <a:xfrm>
            <a:off x="250920" y="189000"/>
            <a:ext cx="8642160" cy="175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l-PL" sz="19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6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 flipV="1">
            <a:off x="5472000" y="1758960"/>
            <a:ext cx="4773240" cy="26640"/>
          </a:xfrm>
          <a:prstGeom prst="bentConnector3">
            <a:avLst>
              <a:gd name="adj1" fmla="val 49963"/>
            </a:avLst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4"/>
          <p:cNvSpPr/>
          <p:nvPr/>
        </p:nvSpPr>
        <p:spPr>
          <a:xfrm>
            <a:off x="395280" y="260280"/>
            <a:ext cx="8424360" cy="3232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l-PL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Partycypacja</a:t>
            </a:r>
            <a:r>
              <a:rPr lang="pl-PL" sz="6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Ustawa kładzie nacisk </a:t>
            </a:r>
            <a:r>
              <a:rPr lang="pl-PL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lang="pl-PL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na włączenie społeczności </a:t>
            </a:r>
            <a:r>
              <a:rPr lang="pl-PL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lang="pl-PL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lokalnej w proces odnowy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– począwszy od planowania, przez realizację aż po ocenę działań.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Picture 3"/>
          <p:cNvPicPr/>
          <p:nvPr/>
        </p:nvPicPr>
        <p:blipFill>
          <a:blip r:embed="rId3" cstate="print"/>
          <a:stretch/>
        </p:blipFill>
        <p:spPr>
          <a:xfrm>
            <a:off x="250920" y="4076640"/>
            <a:ext cx="4393800" cy="2461680"/>
          </a:xfrm>
          <a:prstGeom prst="rect">
            <a:avLst/>
          </a:prstGeom>
          <a:ln w="9360">
            <a:noFill/>
          </a:ln>
        </p:spPr>
      </p:pic>
      <p:pic>
        <p:nvPicPr>
          <p:cNvPr id="273" name="Picture 4"/>
          <p:cNvPicPr/>
          <p:nvPr/>
        </p:nvPicPr>
        <p:blipFill>
          <a:blip r:embed="rId4" cstate="print"/>
          <a:stretch/>
        </p:blipFill>
        <p:spPr>
          <a:xfrm>
            <a:off x="5148360" y="4005360"/>
            <a:ext cx="3779640" cy="2531880"/>
          </a:xfrm>
          <a:prstGeom prst="rect">
            <a:avLst/>
          </a:prstGeom>
          <a:ln w="9360">
            <a:noFill/>
          </a:ln>
        </p:spPr>
      </p:pic>
      <p:pic>
        <p:nvPicPr>
          <p:cNvPr id="274" name="Picture 4"/>
          <p:cNvPicPr/>
          <p:nvPr/>
        </p:nvPicPr>
        <p:blipFill>
          <a:blip r:embed="rId5" cstate="print"/>
          <a:stretch/>
        </p:blipFill>
        <p:spPr>
          <a:xfrm>
            <a:off x="4792680" y="189000"/>
            <a:ext cx="4350960" cy="2693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539640" y="476280"/>
            <a:ext cx="8226000" cy="2592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Konsultacje społeczne projektu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Gminnego Programu Rewitalizacji Miasta Wałbrzycha na lata 2016 - 2025</a:t>
            </a:r>
            <a:r>
              <a:rPr lang="en-GB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Zgodnie z ogłoszeniem Prezydenta Miasta Wałbrzycha z dnia 19 sierpnia 2016 r., uwagi w ramach konsultacji społecznych przyjmowane były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od 26 sierpnia do 19 września 2016 r</a:t>
            </a: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. włącznie.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76" name="Picture 7"/>
          <p:cNvPicPr/>
          <p:nvPr/>
        </p:nvPicPr>
        <p:blipFill>
          <a:blip r:embed="rId3" cstate="print"/>
          <a:stretch/>
        </p:blipFill>
        <p:spPr>
          <a:xfrm>
            <a:off x="5148360" y="3548160"/>
            <a:ext cx="3995280" cy="2671560"/>
          </a:xfrm>
          <a:prstGeom prst="rect">
            <a:avLst/>
          </a:prstGeom>
          <a:ln>
            <a:noFill/>
          </a:ln>
        </p:spPr>
      </p:pic>
      <p:pic>
        <p:nvPicPr>
          <p:cNvPr id="277" name="Picture 8"/>
          <p:cNvPicPr/>
          <p:nvPr/>
        </p:nvPicPr>
        <p:blipFill>
          <a:blip r:embed="rId4" cstate="print"/>
          <a:stretch/>
        </p:blipFill>
        <p:spPr>
          <a:xfrm>
            <a:off x="0" y="3537000"/>
            <a:ext cx="5363640" cy="269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457200" y="268200"/>
            <a:ext cx="8229240" cy="1398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marL="484200">
              <a:lnSpc>
                <a:spcPct val="100000"/>
              </a:lnSpc>
            </a:pPr>
            <a:r>
              <a:rPr lang="en-GB" sz="2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Proces zgłaszania propozycji rewitalizacyjnych – podsumowanie konsultacji</a:t>
            </a:r>
            <a:endParaRPr lang="en-GB" sz="4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468360" y="1628640"/>
            <a:ext cx="8229240" cy="4571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446040" indent="-371160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6040" indent="-371160" algn="just">
              <a:lnSpc>
                <a:spcPct val="80000"/>
              </a:lnSpc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Do GPR zgłoszono łącznie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302 przedsięwzięcia, </a:t>
            </a: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 czego 180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to zadania infrastrukturalne, a 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22 </a:t>
            </a: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to działania nieinfrastrukturalne.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6040" indent="-371160" algn="just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6040" indent="-371160" algn="just">
              <a:lnSpc>
                <a:spcPct val="80000"/>
              </a:lnSpc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Zgłoszone propozycje projektowe zostały poddane analizie, 
w wyniku której odrzucono 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34 propozycje, </a:t>
            </a: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 powodu niespełnienia wymagań.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6040" indent="-371160" algn="just">
              <a:lnSpc>
                <a:spcPct val="80000"/>
              </a:lnSpc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6040" indent="-371160" algn="just">
              <a:lnSpc>
                <a:spcPct val="80000"/>
              </a:lnSpc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163 działania </a:t>
            </a: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zgłoszone zostały przez wspólnoty mieszkaniowe, część z nich będzie realizowana w partnerstwie.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6040" indent="-371160" algn="just">
              <a:lnSpc>
                <a:spcPct val="80000"/>
              </a:lnSpc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6040" indent="-371160" algn="just">
              <a:lnSpc>
                <a:spcPct val="80000"/>
              </a:lnSpc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Instytucje publiczne zgłosiły 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82 projekty</a:t>
            </a: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, z czego 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53 to działania </a:t>
            </a: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przewidziane do realizacji przez Gminę Wałbrzych, w tym samorządowe instytucje kultury –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9</a:t>
            </a: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, Miejski Ośrodek Pomocy Społecznej –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16 </a:t>
            </a: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oraz szkoły 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– 3. </a:t>
            </a:r>
            <a:r>
              <a:rPr lang="en-GB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Propozycje projektowe do GPR zgłosiły także uczelnie wyższe 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– 4.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539640" y="620640"/>
            <a:ext cx="8226000" cy="5471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just">
              <a:lnSpc>
                <a:spcPct val="8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Konsultacje prowadzone były w formie przyjmowania uwag, opinii i propozycji: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90000"/>
              </a:lnSpc>
              <a:buClr>
                <a:srgbClr val="000000"/>
              </a:buClr>
              <a:buFont typeface="Times New Roman"/>
              <a:buChar char="-"/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na otwartych spotkaniach konsultacyjnych, zorganizowanych na każdym 
z podobszarów rewitalizacji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90000"/>
              </a:lnSpc>
              <a:buClr>
                <a:srgbClr val="000000"/>
              </a:buClr>
              <a:buFont typeface="Times New Roman"/>
              <a:buChar char="-"/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– ustnie do protokołu w punktach konsultacyjnych, tj. w Biurze ds. Rewitalizacji Miasta oraz w Biurze Urbanistyki i Planowania Przestrzennego Urzędu Miejskiego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90000"/>
              </a:lnSpc>
              <a:buClr>
                <a:srgbClr val="000000"/>
              </a:buClr>
              <a:buFont typeface="Times New Roman"/>
              <a:buChar char="-"/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– ustnie do protokołu, na formularzu konsultacyjnym w wersji papierowej 
lub w wersji elektronicznej.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8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Wypełnione formularze można było dostarczyć do Urzędu Miejskiego 
w Wałbrzychu: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drogą elektroniczną; drogą korespondencyjną</a:t>
            </a: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;</a:t>
            </a:r>
            <a:r>
              <a:rPr lang="en-GB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osobiście do Biura ds. Rewitalizacji Miasta.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10000"/>
              </a:lnSpc>
            </a:pP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Podczas konsultacji społecznych wpłynęły 144 uwag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</a:t>
            </a: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na formularzach konsultacyjnych. Ze względu na ich zasadność, wszystkie uwagi uwzględniono i tym samym dokonano zmian w Gminnym Programie Rewitalizacji Miasta Wałbrzycha na lata 2016-2025. </a:t>
            </a: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80000"/>
              </a:lnSpc>
            </a:pPr>
            <a:endParaRPr lang="en-GB" sz="30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1161</Words>
  <Application>Microsoft Office PowerPoint</Application>
  <PresentationFormat>Pokaz na ekranie (4:3)</PresentationFormat>
  <Paragraphs>247</Paragraphs>
  <Slides>24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Energetyczny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Rewitalizacja Wałbrzycha</dc:title>
  <dc:creator>Łukasz Kowalski</dc:creator>
  <cp:lastModifiedBy>dell</cp:lastModifiedBy>
  <cp:revision>230</cp:revision>
  <cp:lastPrinted>1601-01-01T00:00:00Z</cp:lastPrinted>
  <dcterms:created xsi:type="dcterms:W3CDTF">2015-07-24T05:42:21Z</dcterms:created>
  <dcterms:modified xsi:type="dcterms:W3CDTF">2016-10-20T09:38:11Z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22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